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Nunito" panose="020B0604020202020204" charset="0"/>
      <p:regular r:id="rId15"/>
      <p:bold r:id="rId16"/>
      <p:italic r:id="rId17"/>
      <p:boldItalic r:id="rId18"/>
    </p:embeddedFont>
    <p:embeddedFont>
      <p:font typeface="Source Sans Pro" panose="020B0604020202020204" charset="0"/>
      <p:regular r:id="rId19"/>
      <p:bold r:id="rId20"/>
      <p:italic r:id="rId21"/>
      <p:boldItalic r:id="rId22"/>
    </p:embeddedFont>
    <p:embeddedFont>
      <p:font typeface="Raleway"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42175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895272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ffe79ca4b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ffe79ca4b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9482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ffe79ca4b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ffe79ca4b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10040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ffe79ca4b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ffe79ca4b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1347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ffe79ca4b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ffe79ca4b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2021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ffe79ca4b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ffe79ca4b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6913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ffe79ca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3ffe79ca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98443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ffe79ca4b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3ffe79ca4b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08661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ffe79ca4b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ffe79ca4b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86824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ffe79ca4b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ffe79ca4b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75690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ffe79ca4b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ffe79ca4b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9643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ffe79ca4b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ffe79ca4b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6385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norton.massteacher.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www.neamb.com" TargetMode="External"/><Relationship Id="rId4" Type="http://schemas.openxmlformats.org/officeDocument/2006/relationships/hyperlink" Target="http://www.mtabenefit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a:latin typeface="Nunito"/>
                <a:ea typeface="Nunito"/>
                <a:cs typeface="Nunito"/>
                <a:sym typeface="Nunito"/>
              </a:rPr>
              <a:t>Norton Teachers Association</a:t>
            </a:r>
            <a:endParaRPr>
              <a:latin typeface="Nunito"/>
              <a:ea typeface="Nunito"/>
              <a:cs typeface="Nunito"/>
              <a:sym typeface="Nunito"/>
            </a:endParaRPr>
          </a:p>
        </p:txBody>
      </p:sp>
      <p:sp>
        <p:nvSpPr>
          <p:cNvPr id="59" name="Google Shape;59;p13"/>
          <p:cNvSpPr txBox="1">
            <a:spLocks noGrp="1"/>
          </p:cNvSpPr>
          <p:nvPr>
            <p:ph type="subTitle" idx="1"/>
          </p:nvPr>
        </p:nvSpPr>
        <p:spPr>
          <a:xfrm>
            <a:off x="480150" y="2962725"/>
            <a:ext cx="8183700" cy="86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000">
                <a:solidFill>
                  <a:schemeClr val="lt1"/>
                </a:solidFill>
                <a:latin typeface="Nunito"/>
                <a:ea typeface="Nunito"/>
                <a:cs typeface="Nunito"/>
                <a:sym typeface="Nunito"/>
              </a:rPr>
              <a:t>Welcome to the NTA!</a:t>
            </a:r>
            <a:endParaRPr sz="3000">
              <a:solidFill>
                <a:schemeClr val="lt1"/>
              </a:solidFill>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latin typeface="Nunito"/>
                <a:ea typeface="Nunito"/>
                <a:cs typeface="Nunito"/>
                <a:sym typeface="Nunito"/>
              </a:rPr>
              <a:t>Something to BRAG about!</a:t>
            </a:r>
            <a:endParaRPr/>
          </a:p>
        </p:txBody>
      </p:sp>
      <p:sp>
        <p:nvSpPr>
          <p:cNvPr id="115" name="Google Shape;11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07916"/>
              </a:lnSpc>
              <a:spcBef>
                <a:spcPts val="0"/>
              </a:spcBef>
              <a:spcAft>
                <a:spcPts val="0"/>
              </a:spcAft>
              <a:buClr>
                <a:schemeClr val="dk2"/>
              </a:buClr>
              <a:buSzPts val="1100"/>
              <a:buFont typeface="Arial"/>
              <a:buNone/>
            </a:pPr>
            <a:r>
              <a:rPr lang="en" sz="2400" b="1">
                <a:solidFill>
                  <a:schemeClr val="lt1"/>
                </a:solidFill>
                <a:highlight>
                  <a:schemeClr val="dk1"/>
                </a:highlight>
                <a:latin typeface="Nunito"/>
                <a:ea typeface="Nunito"/>
                <a:cs typeface="Nunito"/>
                <a:sym typeface="Nunito"/>
              </a:rPr>
              <a:t>GOALS</a:t>
            </a:r>
            <a:endParaRPr sz="2400" b="1">
              <a:solidFill>
                <a:schemeClr val="lt1"/>
              </a:solidFill>
              <a:highlight>
                <a:schemeClr val="dk1"/>
              </a:highlight>
              <a:latin typeface="Nunito"/>
              <a:ea typeface="Nunito"/>
              <a:cs typeface="Nunito"/>
              <a:sym typeface="Nunito"/>
            </a:endParaRPr>
          </a:p>
          <a:p>
            <a:pPr marL="457200" lvl="0" indent="-381000" rtl="0">
              <a:lnSpc>
                <a:spcPct val="107916"/>
              </a:lnSpc>
              <a:spcBef>
                <a:spcPts val="80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Open Bargaining</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Continue with 100% membership</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Fair paraprofessional contract</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unito"/>
              <a:buChar char="❖"/>
            </a:pPr>
            <a:r>
              <a:rPr lang="en" sz="2400" b="1">
                <a:solidFill>
                  <a:schemeClr val="dk2"/>
                </a:solidFill>
                <a:latin typeface="Nunito"/>
                <a:ea typeface="Nunito"/>
                <a:cs typeface="Nunito"/>
                <a:sym typeface="Nunito"/>
              </a:rPr>
              <a:t>Community Engagement</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unito"/>
              <a:buChar char="❖"/>
            </a:pPr>
            <a:r>
              <a:rPr lang="en" sz="2400" b="1">
                <a:solidFill>
                  <a:schemeClr val="dk2"/>
                </a:solidFill>
                <a:latin typeface="Nunito"/>
                <a:ea typeface="Nunito"/>
                <a:cs typeface="Nunito"/>
                <a:sym typeface="Nunito"/>
              </a:rPr>
              <a:t>School Culture and Climate continued improvement</a:t>
            </a:r>
            <a:endParaRPr sz="2400" b="1">
              <a:solidFill>
                <a:schemeClr val="dk2"/>
              </a:solidFill>
              <a:latin typeface="Nunito"/>
              <a:ea typeface="Nunito"/>
              <a:cs typeface="Nunito"/>
              <a:sym typeface="Nunito"/>
            </a:endParaRPr>
          </a:p>
          <a:p>
            <a:pPr marL="0" lvl="0" indent="0">
              <a:spcBef>
                <a:spcPts val="8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1600"/>
              </a:spcAft>
              <a:buClr>
                <a:schemeClr val="dk2"/>
              </a:buClr>
              <a:buSzPts val="1100"/>
              <a:buFont typeface="Arial"/>
              <a:buNone/>
            </a:pPr>
            <a:r>
              <a:rPr lang="en" sz="2400" b="0">
                <a:latin typeface="Nunito"/>
                <a:ea typeface="Nunito"/>
                <a:cs typeface="Nunito"/>
                <a:sym typeface="Nunito"/>
              </a:rPr>
              <a:t>It is never too early to be an active member of the association! </a:t>
            </a:r>
            <a:endParaRPr/>
          </a:p>
        </p:txBody>
      </p:sp>
      <p:sp>
        <p:nvSpPr>
          <p:cNvPr id="121" name="Google Shape;121;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22" name="Google Shape;122;p23"/>
          <p:cNvPicPr preferRelativeResize="0"/>
          <p:nvPr/>
        </p:nvPicPr>
        <p:blipFill>
          <a:blip r:embed="rId3">
            <a:alphaModFix/>
          </a:blip>
          <a:stretch>
            <a:fillRect/>
          </a:stretch>
        </p:blipFill>
        <p:spPr>
          <a:xfrm>
            <a:off x="2632500" y="1307675"/>
            <a:ext cx="3613175" cy="36131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Websites to Know</a:t>
            </a:r>
            <a:endParaRPr/>
          </a:p>
        </p:txBody>
      </p:sp>
      <p:sp>
        <p:nvSpPr>
          <p:cNvPr id="128" name="Google Shape;128;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Local: </a:t>
            </a:r>
            <a:r>
              <a:rPr lang="en" u="sng">
                <a:solidFill>
                  <a:schemeClr val="hlink"/>
                </a:solidFill>
                <a:hlinkClick r:id="rId3"/>
              </a:rPr>
              <a:t>https://norton.massteacher.org/</a:t>
            </a:r>
            <a:endParaRPr/>
          </a:p>
          <a:p>
            <a:pPr marL="0" lvl="0" indent="0" rtl="0">
              <a:spcBef>
                <a:spcPts val="1600"/>
              </a:spcBef>
              <a:spcAft>
                <a:spcPts val="0"/>
              </a:spcAft>
              <a:buNone/>
            </a:pPr>
            <a:r>
              <a:rPr lang="en"/>
              <a:t>State: </a:t>
            </a:r>
            <a:r>
              <a:rPr lang="en" u="sng">
                <a:solidFill>
                  <a:schemeClr val="hlink"/>
                </a:solidFill>
                <a:hlinkClick r:id="rId4"/>
              </a:rPr>
              <a:t>www.mtabenefits.com</a:t>
            </a:r>
            <a:endParaRPr/>
          </a:p>
          <a:p>
            <a:pPr marL="0" lvl="0" indent="0" rtl="0">
              <a:spcBef>
                <a:spcPts val="1600"/>
              </a:spcBef>
              <a:spcAft>
                <a:spcPts val="0"/>
              </a:spcAft>
              <a:buNone/>
            </a:pPr>
            <a:r>
              <a:rPr lang="en"/>
              <a:t>National: </a:t>
            </a:r>
            <a:r>
              <a:rPr lang="en" u="sng">
                <a:solidFill>
                  <a:schemeClr val="hlink"/>
                </a:solidFill>
                <a:hlinkClick r:id="rId5"/>
              </a:rPr>
              <a:t>www.neamb.com</a:t>
            </a: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latin typeface="Nunito"/>
                <a:ea typeface="Nunito"/>
                <a:cs typeface="Nunito"/>
                <a:sym typeface="Nunito"/>
              </a:rPr>
              <a:t>Simply- What is a Union?</a:t>
            </a:r>
            <a:endParaRPr>
              <a:latin typeface="Nunito"/>
              <a:ea typeface="Nunito"/>
              <a:cs typeface="Nunito"/>
              <a:sym typeface="Nunito"/>
            </a:endParaRPr>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accent1"/>
                </a:solidFill>
                <a:latin typeface="Nunito"/>
                <a:ea typeface="Nunito"/>
                <a:cs typeface="Nunito"/>
                <a:sym typeface="Nunito"/>
              </a:rPr>
              <a:t>A labor union is an organized group of workers who unite to make decisions about conditions affecting their work. Labor unions strive to bring economic justice to the workplace and social justice to our nation. </a:t>
            </a:r>
            <a:endParaRPr>
              <a:solidFill>
                <a:schemeClr val="accent1"/>
              </a:solidFill>
              <a:latin typeface="Nunito"/>
              <a:ea typeface="Nunito"/>
              <a:cs typeface="Nunito"/>
              <a:sym typeface="Nunito"/>
            </a:endParaRPr>
          </a:p>
          <a:p>
            <a:pPr marL="0" lvl="0" indent="0" algn="ctr" rtl="0">
              <a:spcBef>
                <a:spcPts val="1600"/>
              </a:spcBef>
              <a:spcAft>
                <a:spcPts val="0"/>
              </a:spcAft>
              <a:buNone/>
            </a:pPr>
            <a:endParaRPr>
              <a:solidFill>
                <a:schemeClr val="accent1"/>
              </a:solidFill>
              <a:latin typeface="Arial"/>
              <a:ea typeface="Arial"/>
              <a:cs typeface="Arial"/>
              <a:sym typeface="Arial"/>
            </a:endParaRPr>
          </a:p>
          <a:p>
            <a:pPr marL="457200" lvl="0" indent="0" algn="ctr" rtl="0">
              <a:spcBef>
                <a:spcPts val="1600"/>
              </a:spcBef>
              <a:spcAft>
                <a:spcPts val="1600"/>
              </a:spcAft>
              <a:buNone/>
            </a:pPr>
            <a:r>
              <a:rPr lang="en" sz="2400" b="1">
                <a:solidFill>
                  <a:schemeClr val="dk1"/>
                </a:solidFill>
              </a:rPr>
              <a:t>We are a voice in the workplace.</a:t>
            </a:r>
            <a:endParaRPr sz="2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72" name="Google Shape;72;p15"/>
          <p:cNvPicPr preferRelativeResize="0"/>
          <p:nvPr/>
        </p:nvPicPr>
        <p:blipFill>
          <a:blip r:embed="rId3">
            <a:alphaModFix/>
          </a:blip>
          <a:stretch>
            <a:fillRect/>
          </a:stretch>
        </p:blipFill>
        <p:spPr>
          <a:xfrm>
            <a:off x="2087563" y="0"/>
            <a:ext cx="4968875"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7927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latin typeface="Nunito"/>
                <a:ea typeface="Nunito"/>
                <a:cs typeface="Nunito"/>
                <a:sym typeface="Nunito"/>
              </a:rPr>
              <a:t>What the NTA Provides</a:t>
            </a:r>
            <a:endParaRPr>
              <a:latin typeface="Nunito"/>
              <a:ea typeface="Nunito"/>
              <a:cs typeface="Nunito"/>
              <a:sym typeface="Nunito"/>
            </a:endParaRPr>
          </a:p>
        </p:txBody>
      </p:sp>
      <p:sp>
        <p:nvSpPr>
          <p:cNvPr id="78" name="Google Shape;78;p16"/>
          <p:cNvSpPr txBox="1">
            <a:spLocks noGrp="1"/>
          </p:cNvSpPr>
          <p:nvPr>
            <p:ph type="body" idx="1"/>
          </p:nvPr>
        </p:nvSpPr>
        <p:spPr>
          <a:xfrm>
            <a:off x="311700" y="611450"/>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The power to negotiate the collective bargaining agreements (contract)	</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Addresses job security, salaries, due process, staff working conditions, and student learning conditions</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Advocate for yourself, your colleagues, and your community</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Fight to protect public education</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Maintain a democratic Union</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Defend just cause and due process rights</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Hold administrators and School Committees accountable</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Receive legal assistance and liability insurance</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Get policy, leadership, and professional development training</a:t>
            </a:r>
            <a:endParaRPr>
              <a:solidFill>
                <a:srgbClr val="000000"/>
              </a:solidFill>
              <a:highlight>
                <a:srgbClr val="FFFFFF"/>
              </a:highlight>
              <a:latin typeface="Nunito"/>
              <a:ea typeface="Nunito"/>
              <a:cs typeface="Nunito"/>
              <a:sym typeface="Nunito"/>
            </a:endParaRPr>
          </a:p>
          <a:p>
            <a:pPr marL="457200" lvl="0" indent="-342900" rtl="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Collaborate with colleagues from across the state</a:t>
            </a:r>
            <a:endParaRPr>
              <a:solidFill>
                <a:srgbClr val="000000"/>
              </a:solidFill>
              <a:highlight>
                <a:srgbClr val="FFFFFF"/>
              </a:highlight>
              <a:latin typeface="Nunito"/>
              <a:ea typeface="Nunito"/>
              <a:cs typeface="Nunito"/>
              <a:sym typeface="Nunito"/>
            </a:endParaRPr>
          </a:p>
          <a:p>
            <a:pPr marL="457200" lvl="0" indent="-342900">
              <a:spcBef>
                <a:spcPts val="0"/>
              </a:spcBef>
              <a:spcAft>
                <a:spcPts val="0"/>
              </a:spcAft>
              <a:buClr>
                <a:srgbClr val="000000"/>
              </a:buClr>
              <a:buSzPts val="1800"/>
              <a:buFont typeface="Nunito"/>
              <a:buChar char="❖"/>
            </a:pPr>
            <a:r>
              <a:rPr lang="en">
                <a:solidFill>
                  <a:srgbClr val="000000"/>
                </a:solidFill>
                <a:highlight>
                  <a:srgbClr val="FFFFFF"/>
                </a:highlight>
                <a:latin typeface="Nunito"/>
                <a:ea typeface="Nunito"/>
                <a:cs typeface="Nunito"/>
                <a:sym typeface="Nunito"/>
              </a:rPr>
              <a:t>Save with discounts from endorsed providers</a:t>
            </a:r>
            <a:endParaRPr>
              <a:solidFill>
                <a:srgbClr val="000000"/>
              </a:solidFill>
              <a:highlight>
                <a:srgbClr val="FFFFFF"/>
              </a:highlight>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latin typeface="Nunito"/>
                <a:ea typeface="Nunito"/>
                <a:cs typeface="Nunito"/>
                <a:sym typeface="Nunito"/>
              </a:rPr>
              <a:t>Who Represents My Voice?</a:t>
            </a:r>
            <a:endParaRPr>
              <a:latin typeface="Nunito"/>
              <a:ea typeface="Nunito"/>
              <a:cs typeface="Nunito"/>
              <a:sym typeface="Nunito"/>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000000"/>
                </a:solidFill>
                <a:latin typeface="Nunito"/>
                <a:ea typeface="Nunito"/>
                <a:cs typeface="Nunito"/>
                <a:sym typeface="Nunito"/>
              </a:rPr>
              <a:t>President- Shannon Taylor, JCS</a:t>
            </a:r>
            <a:endParaRPr>
              <a:solidFill>
                <a:srgbClr val="000000"/>
              </a:solidFill>
              <a:latin typeface="Nunito"/>
              <a:ea typeface="Nunito"/>
              <a:cs typeface="Nunito"/>
              <a:sym typeface="Nunito"/>
            </a:endParaRPr>
          </a:p>
          <a:p>
            <a:pPr marL="0" lvl="0" indent="0" rtl="0">
              <a:spcBef>
                <a:spcPts val="1600"/>
              </a:spcBef>
              <a:spcAft>
                <a:spcPts val="0"/>
              </a:spcAft>
              <a:buNone/>
            </a:pPr>
            <a:r>
              <a:rPr lang="en">
                <a:solidFill>
                  <a:srgbClr val="000000"/>
                </a:solidFill>
                <a:latin typeface="Nunito"/>
                <a:ea typeface="Nunito"/>
                <a:cs typeface="Nunito"/>
                <a:sym typeface="Nunito"/>
              </a:rPr>
              <a:t>Vice President (Pre K-5) Amy Weber, JCS</a:t>
            </a:r>
            <a:endParaRPr>
              <a:solidFill>
                <a:srgbClr val="000000"/>
              </a:solidFill>
              <a:latin typeface="Nunito"/>
              <a:ea typeface="Nunito"/>
              <a:cs typeface="Nunito"/>
              <a:sym typeface="Nunito"/>
            </a:endParaRPr>
          </a:p>
          <a:p>
            <a:pPr marL="0" lvl="0" indent="0" rtl="0">
              <a:spcBef>
                <a:spcPts val="1600"/>
              </a:spcBef>
              <a:spcAft>
                <a:spcPts val="0"/>
              </a:spcAft>
              <a:buNone/>
            </a:pPr>
            <a:r>
              <a:rPr lang="en">
                <a:solidFill>
                  <a:srgbClr val="000000"/>
                </a:solidFill>
                <a:latin typeface="Nunito"/>
                <a:ea typeface="Nunito"/>
                <a:cs typeface="Nunito"/>
                <a:sym typeface="Nunito"/>
              </a:rPr>
              <a:t>Vice President (6-12) Robb McCoy, NHS</a:t>
            </a:r>
            <a:endParaRPr>
              <a:solidFill>
                <a:srgbClr val="000000"/>
              </a:solidFill>
              <a:latin typeface="Nunito"/>
              <a:ea typeface="Nunito"/>
              <a:cs typeface="Nunito"/>
              <a:sym typeface="Nunito"/>
            </a:endParaRPr>
          </a:p>
          <a:p>
            <a:pPr marL="0" lvl="0" indent="0" rtl="0">
              <a:spcBef>
                <a:spcPts val="1600"/>
              </a:spcBef>
              <a:spcAft>
                <a:spcPts val="0"/>
              </a:spcAft>
              <a:buNone/>
            </a:pPr>
            <a:r>
              <a:rPr lang="en">
                <a:solidFill>
                  <a:srgbClr val="000000"/>
                </a:solidFill>
                <a:latin typeface="Nunito"/>
                <a:ea typeface="Nunito"/>
                <a:cs typeface="Nunito"/>
                <a:sym typeface="Nunito"/>
              </a:rPr>
              <a:t>Vice President (Paraprofessionals) Diann Crugnale, LGN</a:t>
            </a:r>
            <a:endParaRPr>
              <a:solidFill>
                <a:srgbClr val="000000"/>
              </a:solidFill>
              <a:latin typeface="Nunito"/>
              <a:ea typeface="Nunito"/>
              <a:cs typeface="Nunito"/>
              <a:sym typeface="Nunito"/>
            </a:endParaRPr>
          </a:p>
          <a:p>
            <a:pPr marL="0" lvl="0" indent="0" rtl="0">
              <a:spcBef>
                <a:spcPts val="1600"/>
              </a:spcBef>
              <a:spcAft>
                <a:spcPts val="0"/>
              </a:spcAft>
              <a:buNone/>
            </a:pPr>
            <a:r>
              <a:rPr lang="en">
                <a:solidFill>
                  <a:srgbClr val="000000"/>
                </a:solidFill>
                <a:latin typeface="Nunito"/>
                <a:ea typeface="Nunito"/>
                <a:cs typeface="Nunito"/>
                <a:sym typeface="Nunito"/>
              </a:rPr>
              <a:t>Secretary- Joseph Spremulli, NMS</a:t>
            </a:r>
            <a:endParaRPr>
              <a:solidFill>
                <a:srgbClr val="000000"/>
              </a:solidFill>
              <a:latin typeface="Nunito"/>
              <a:ea typeface="Nunito"/>
              <a:cs typeface="Nunito"/>
              <a:sym typeface="Nunito"/>
            </a:endParaRPr>
          </a:p>
          <a:p>
            <a:pPr marL="0" lvl="0" indent="0" rtl="0">
              <a:spcBef>
                <a:spcPts val="1600"/>
              </a:spcBef>
              <a:spcAft>
                <a:spcPts val="0"/>
              </a:spcAft>
              <a:buNone/>
            </a:pPr>
            <a:r>
              <a:rPr lang="en">
                <a:solidFill>
                  <a:srgbClr val="000000"/>
                </a:solidFill>
                <a:latin typeface="Nunito"/>
                <a:ea typeface="Nunito"/>
                <a:cs typeface="Nunito"/>
                <a:sym typeface="Nunito"/>
              </a:rPr>
              <a:t>Treasurer- Jennifer Young, NHS</a:t>
            </a:r>
            <a:endParaRPr>
              <a:solidFill>
                <a:srgbClr val="000000"/>
              </a:solidFill>
              <a:latin typeface="Nunito"/>
              <a:ea typeface="Nunito"/>
              <a:cs typeface="Nunito"/>
              <a:sym typeface="Nunito"/>
            </a:endParaRPr>
          </a:p>
          <a:p>
            <a:pPr marL="0" lvl="0" indent="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latin typeface="Nunito"/>
                <a:ea typeface="Nunito"/>
                <a:cs typeface="Nunito"/>
                <a:sym typeface="Nunito"/>
              </a:rPr>
              <a:t>Who Represents My Voice?</a:t>
            </a:r>
            <a:endParaRPr>
              <a:latin typeface="Nunito"/>
              <a:ea typeface="Nunito"/>
              <a:cs typeface="Nunito"/>
              <a:sym typeface="Nunito"/>
            </a:endParaRPr>
          </a:p>
        </p:txBody>
      </p:sp>
      <p:sp>
        <p:nvSpPr>
          <p:cNvPr id="90" name="Google Shape;90;p18"/>
          <p:cNvSpPr txBox="1">
            <a:spLocks noGrp="1"/>
          </p:cNvSpPr>
          <p:nvPr>
            <p:ph type="body" idx="1"/>
          </p:nvPr>
        </p:nvSpPr>
        <p:spPr>
          <a:xfrm>
            <a:off x="311700" y="1137625"/>
            <a:ext cx="8520600" cy="34164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Clr>
                <a:srgbClr val="000000"/>
              </a:buClr>
              <a:buSzPts val="2000"/>
              <a:buFont typeface="Nunito"/>
              <a:buChar char="❖"/>
            </a:pPr>
            <a:r>
              <a:rPr lang="en" sz="2000">
                <a:solidFill>
                  <a:srgbClr val="000000"/>
                </a:solidFill>
                <a:latin typeface="Nunito"/>
                <a:ea typeface="Nunito"/>
                <a:cs typeface="Nunito"/>
                <a:sym typeface="Nunito"/>
              </a:rPr>
              <a:t>Every building consists of at least 2 building representatives. </a:t>
            </a:r>
            <a:endParaRPr sz="2000">
              <a:solidFill>
                <a:srgbClr val="000000"/>
              </a:solidFill>
              <a:latin typeface="Nunito"/>
              <a:ea typeface="Nunito"/>
              <a:cs typeface="Nunito"/>
              <a:sym typeface="Nunito"/>
            </a:endParaRPr>
          </a:p>
          <a:p>
            <a:pPr marL="457200" lvl="0" indent="-355600" rtl="0">
              <a:spcBef>
                <a:spcPts val="0"/>
              </a:spcBef>
              <a:spcAft>
                <a:spcPts val="0"/>
              </a:spcAft>
              <a:buClr>
                <a:srgbClr val="000000"/>
              </a:buClr>
              <a:buSzPts val="2000"/>
              <a:buFont typeface="Nunito"/>
              <a:buChar char="❖"/>
            </a:pPr>
            <a:r>
              <a:rPr lang="en" sz="2000">
                <a:solidFill>
                  <a:srgbClr val="000000"/>
                </a:solidFill>
                <a:highlight>
                  <a:srgbClr val="FFFFFF"/>
                </a:highlight>
                <a:latin typeface="Nunito"/>
                <a:ea typeface="Nunito"/>
                <a:cs typeface="Nunito"/>
                <a:sym typeface="Nunito"/>
              </a:rPr>
              <a:t>A building rep is a staff member who serves as a liaison between the staff union members and the administration. In our buildings, these are the people to reach out to if you have any questions regarding the contract or even non contractual issues. They work with administration address issues not covered by a contract to improve working conditions, along with our School Culture and Climate Committees.</a:t>
            </a:r>
            <a:endParaRPr sz="2000">
              <a:solidFill>
                <a:srgbClr val="000000"/>
              </a:solidFill>
              <a:highlight>
                <a:srgbClr val="FFFFFF"/>
              </a:highlight>
              <a:latin typeface="Nunito"/>
              <a:ea typeface="Nunito"/>
              <a:cs typeface="Nunito"/>
              <a:sym typeface="Nunito"/>
            </a:endParaRPr>
          </a:p>
          <a:p>
            <a:pPr marL="457200" lvl="0" indent="-355600">
              <a:spcBef>
                <a:spcPts val="0"/>
              </a:spcBef>
              <a:spcAft>
                <a:spcPts val="0"/>
              </a:spcAft>
              <a:buClr>
                <a:srgbClr val="000000"/>
              </a:buClr>
              <a:buSzPts val="2000"/>
              <a:buFont typeface="Nunito"/>
              <a:buChar char="❖"/>
            </a:pPr>
            <a:r>
              <a:rPr lang="en" sz="2000">
                <a:solidFill>
                  <a:srgbClr val="000000"/>
                </a:solidFill>
                <a:highlight>
                  <a:srgbClr val="FFFFFF"/>
                </a:highlight>
                <a:latin typeface="Nunito"/>
                <a:ea typeface="Nunito"/>
                <a:cs typeface="Nunito"/>
                <a:sym typeface="Nunito"/>
              </a:rPr>
              <a:t>If you have a question, ASK! We are all here to help!</a:t>
            </a:r>
            <a:endParaRPr sz="2000">
              <a:solidFill>
                <a:srgbClr val="000000"/>
              </a:solidFill>
              <a:highlight>
                <a:srgbClr val="FFFFFF"/>
              </a:highlight>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Nunito"/>
                <a:ea typeface="Nunito"/>
                <a:cs typeface="Nunito"/>
                <a:sym typeface="Nunito"/>
              </a:rPr>
              <a:t>Something to BRAG about!</a:t>
            </a:r>
            <a:endParaRPr>
              <a:latin typeface="Nunito"/>
              <a:ea typeface="Nunito"/>
              <a:cs typeface="Nunito"/>
              <a:sym typeface="Nunito"/>
            </a:endParaRPr>
          </a:p>
        </p:txBody>
      </p:sp>
      <p:sp>
        <p:nvSpPr>
          <p:cNvPr id="96" name="Google Shape;96;p19"/>
          <p:cNvSpPr txBox="1">
            <a:spLocks noGrp="1"/>
          </p:cNvSpPr>
          <p:nvPr>
            <p:ph type="body" idx="1"/>
          </p:nvPr>
        </p:nvSpPr>
        <p:spPr>
          <a:xfrm>
            <a:off x="311700" y="1152475"/>
            <a:ext cx="8520600" cy="3416400"/>
          </a:xfrm>
          <a:prstGeom prst="rect">
            <a:avLst/>
          </a:prstGeom>
          <a:solidFill>
            <a:srgbClr val="FFFFFF"/>
          </a:solidFill>
        </p:spPr>
        <p:txBody>
          <a:bodyPr spcFirstLastPara="1" wrap="square" lIns="91425" tIns="91425" rIns="91425" bIns="91425" anchor="t" anchorCtr="0">
            <a:noAutofit/>
          </a:bodyPr>
          <a:lstStyle/>
          <a:p>
            <a:pPr marL="0" lvl="0" indent="0" rtl="0">
              <a:spcBef>
                <a:spcPts val="0"/>
              </a:spcBef>
              <a:spcAft>
                <a:spcPts val="0"/>
              </a:spcAft>
              <a:buNone/>
            </a:pPr>
            <a:r>
              <a:rPr lang="en" sz="2400">
                <a:solidFill>
                  <a:srgbClr val="FFFFFF"/>
                </a:solidFill>
                <a:highlight>
                  <a:schemeClr val="dk1"/>
                </a:highlight>
                <a:latin typeface="Nunito"/>
                <a:ea typeface="Nunito"/>
                <a:cs typeface="Nunito"/>
                <a:sym typeface="Nunito"/>
              </a:rPr>
              <a:t>Benefits</a:t>
            </a:r>
            <a:endParaRPr sz="2400">
              <a:solidFill>
                <a:srgbClr val="FFFFFF"/>
              </a:solidFill>
              <a:highlight>
                <a:schemeClr val="dk1"/>
              </a:highlight>
              <a:latin typeface="Nunito"/>
              <a:ea typeface="Nunito"/>
              <a:cs typeface="Nunito"/>
              <a:sym typeface="Nunito"/>
            </a:endParaRPr>
          </a:p>
          <a:p>
            <a:pPr marL="457200" lvl="0" indent="-381000" rtl="0">
              <a:lnSpc>
                <a:spcPct val="107916"/>
              </a:lnSpc>
              <a:spcBef>
                <a:spcPts val="160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Collective Bargaining</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Legal Services</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Liability Coverage</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Professional Development</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MTA/NEA voting rights</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Discount and Benefit Programs</a:t>
            </a:r>
            <a:endParaRPr sz="2400"/>
          </a:p>
          <a:p>
            <a:pPr marL="0" lvl="0" indent="0" rtl="0">
              <a:spcBef>
                <a:spcPts val="8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latin typeface="Nunito"/>
                <a:ea typeface="Nunito"/>
                <a:cs typeface="Nunito"/>
                <a:sym typeface="Nunito"/>
              </a:rPr>
              <a:t>Something to BRAG about!</a:t>
            </a:r>
            <a:endParaRPr/>
          </a:p>
        </p:txBody>
      </p:sp>
      <p:sp>
        <p:nvSpPr>
          <p:cNvPr id="102" name="Google Shape;102;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
        <p:nvSpPr>
          <p:cNvPr id="103" name="Google Shape;103;p20"/>
          <p:cNvSpPr txBox="1"/>
          <p:nvPr/>
        </p:nvSpPr>
        <p:spPr>
          <a:xfrm>
            <a:off x="362700" y="1071750"/>
            <a:ext cx="5320800" cy="3000000"/>
          </a:xfrm>
          <a:prstGeom prst="rect">
            <a:avLst/>
          </a:prstGeom>
          <a:noFill/>
          <a:ln>
            <a:noFill/>
          </a:ln>
        </p:spPr>
        <p:txBody>
          <a:bodyPr spcFirstLastPara="1" wrap="square" lIns="91425" tIns="91425" rIns="91425" bIns="91425" anchor="ctr" anchorCtr="0">
            <a:noAutofit/>
          </a:bodyPr>
          <a:lstStyle/>
          <a:p>
            <a:pPr marL="0" lvl="0" indent="0" algn="l" rtl="0">
              <a:lnSpc>
                <a:spcPct val="107916"/>
              </a:lnSpc>
              <a:spcBef>
                <a:spcPts val="0"/>
              </a:spcBef>
              <a:spcAft>
                <a:spcPts val="0"/>
              </a:spcAft>
              <a:buNone/>
            </a:pPr>
            <a:r>
              <a:rPr lang="en" sz="2400" b="1">
                <a:solidFill>
                  <a:schemeClr val="lt1"/>
                </a:solidFill>
                <a:highlight>
                  <a:schemeClr val="dk1"/>
                </a:highlight>
                <a:latin typeface="Nunito"/>
                <a:ea typeface="Nunito"/>
                <a:cs typeface="Nunito"/>
                <a:sym typeface="Nunito"/>
              </a:rPr>
              <a:t>Resources</a:t>
            </a:r>
            <a:endParaRPr sz="2400" b="1">
              <a:solidFill>
                <a:schemeClr val="lt1"/>
              </a:solidFill>
              <a:highlight>
                <a:schemeClr val="dk1"/>
              </a:highlight>
              <a:latin typeface="Nunito"/>
              <a:ea typeface="Nunito"/>
              <a:cs typeface="Nunito"/>
              <a:sym typeface="Nunito"/>
            </a:endParaRPr>
          </a:p>
          <a:p>
            <a:pPr marL="457200" lvl="0" indent="-381000" rtl="0">
              <a:lnSpc>
                <a:spcPct val="107916"/>
              </a:lnSpc>
              <a:spcBef>
                <a:spcPts val="80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Retirement Planning Support</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Training</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Grants</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unito"/>
              <a:buChar char="❖"/>
            </a:pPr>
            <a:r>
              <a:rPr lang="en" sz="2400" b="1">
                <a:solidFill>
                  <a:schemeClr val="dk2"/>
                </a:solidFill>
                <a:latin typeface="Nunito"/>
                <a:ea typeface="Nunito"/>
                <a:cs typeface="Nunito"/>
                <a:sym typeface="Nunito"/>
              </a:rPr>
              <a:t>Professional Staff</a:t>
            </a:r>
            <a:endParaRPr sz="2400" b="1">
              <a:solidFill>
                <a:schemeClr val="dk2"/>
              </a:solidFill>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latin typeface="Nunito"/>
                <a:ea typeface="Nunito"/>
                <a:cs typeface="Nunito"/>
                <a:sym typeface="Nunito"/>
              </a:rPr>
              <a:t>Something to BRAG about!</a:t>
            </a: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a:solidFill>
                  <a:schemeClr val="lt1"/>
                </a:solidFill>
                <a:highlight>
                  <a:schemeClr val="dk1"/>
                </a:highlight>
                <a:latin typeface="Nunito"/>
                <a:ea typeface="Nunito"/>
                <a:cs typeface="Nunito"/>
                <a:sym typeface="Nunito"/>
              </a:rPr>
              <a:t>Achievements</a:t>
            </a:r>
            <a:endParaRPr sz="2400">
              <a:solidFill>
                <a:schemeClr val="lt1"/>
              </a:solidFill>
              <a:highlight>
                <a:schemeClr val="dk1"/>
              </a:highlight>
              <a:latin typeface="Nunito"/>
              <a:ea typeface="Nunito"/>
              <a:cs typeface="Nunito"/>
              <a:sym typeface="Nunito"/>
            </a:endParaRPr>
          </a:p>
          <a:p>
            <a:pPr marL="457200" lvl="0" indent="-381000" rtl="0">
              <a:lnSpc>
                <a:spcPct val="107916"/>
              </a:lnSpc>
              <a:spcBef>
                <a:spcPts val="160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No on 2 campaign against Charter schools</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Strong contract ratification</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oto Sans Symbols"/>
              <a:buChar char="❖"/>
            </a:pPr>
            <a:r>
              <a:rPr lang="en" sz="2400" b="1">
                <a:solidFill>
                  <a:schemeClr val="dk2"/>
                </a:solidFill>
                <a:latin typeface="Nunito"/>
                <a:ea typeface="Nunito"/>
                <a:cs typeface="Nunito"/>
                <a:sym typeface="Nunito"/>
              </a:rPr>
              <a:t>Social connections</a:t>
            </a:r>
            <a:endParaRPr sz="2400" b="1">
              <a:solidFill>
                <a:schemeClr val="dk2"/>
              </a:solidFill>
              <a:latin typeface="Nunito"/>
              <a:ea typeface="Nunito"/>
              <a:cs typeface="Nunito"/>
              <a:sym typeface="Nunito"/>
            </a:endParaRPr>
          </a:p>
          <a:p>
            <a:pPr marL="457200" lvl="0" indent="-381000" rtl="0">
              <a:lnSpc>
                <a:spcPct val="107916"/>
              </a:lnSpc>
              <a:spcBef>
                <a:spcPts val="0"/>
              </a:spcBef>
              <a:spcAft>
                <a:spcPts val="0"/>
              </a:spcAft>
              <a:buClr>
                <a:schemeClr val="dk2"/>
              </a:buClr>
              <a:buSzPts val="2400"/>
              <a:buFont typeface="Nunito"/>
              <a:buChar char="❖"/>
            </a:pPr>
            <a:r>
              <a:rPr lang="en" sz="2400" b="1">
                <a:solidFill>
                  <a:schemeClr val="dk2"/>
                </a:solidFill>
                <a:latin typeface="Nunito"/>
                <a:ea typeface="Nunito"/>
                <a:cs typeface="Nunito"/>
                <a:sym typeface="Nunito"/>
              </a:rPr>
              <a:t>Creation of several new committees</a:t>
            </a:r>
            <a:endParaRPr sz="2400" b="1">
              <a:solidFill>
                <a:schemeClr val="dk2"/>
              </a:solidFill>
              <a:latin typeface="Nunito"/>
              <a:ea typeface="Nunito"/>
              <a:cs typeface="Nunito"/>
              <a:sym typeface="Nunito"/>
            </a:endParaRPr>
          </a:p>
          <a:p>
            <a:pPr marL="914400" lvl="1" indent="-381000" rtl="0">
              <a:lnSpc>
                <a:spcPct val="107916"/>
              </a:lnSpc>
              <a:spcBef>
                <a:spcPts val="0"/>
              </a:spcBef>
              <a:spcAft>
                <a:spcPts val="0"/>
              </a:spcAft>
              <a:buClr>
                <a:schemeClr val="dk2"/>
              </a:buClr>
              <a:buSzPts val="2400"/>
              <a:buFont typeface="Nunito"/>
              <a:buChar char="o"/>
            </a:pPr>
            <a:r>
              <a:rPr lang="en" sz="2400" b="1">
                <a:solidFill>
                  <a:schemeClr val="dk2"/>
                </a:solidFill>
                <a:latin typeface="Nunito"/>
                <a:ea typeface="Nunito"/>
                <a:cs typeface="Nunito"/>
                <a:sym typeface="Nunito"/>
              </a:rPr>
              <a:t>School Culture and Climate</a:t>
            </a:r>
            <a:endParaRPr sz="2400" b="1">
              <a:solidFill>
                <a:schemeClr val="dk2"/>
              </a:solidFill>
              <a:latin typeface="Nunito"/>
              <a:ea typeface="Nunito"/>
              <a:cs typeface="Nunito"/>
              <a:sym typeface="Nunito"/>
            </a:endParaRPr>
          </a:p>
          <a:p>
            <a:pPr marL="914400" lvl="1" indent="-381000" rtl="0">
              <a:lnSpc>
                <a:spcPct val="107916"/>
              </a:lnSpc>
              <a:spcBef>
                <a:spcPts val="0"/>
              </a:spcBef>
              <a:spcAft>
                <a:spcPts val="0"/>
              </a:spcAft>
              <a:buClr>
                <a:schemeClr val="dk2"/>
              </a:buClr>
              <a:buSzPts val="2400"/>
              <a:buFont typeface="Nunito"/>
              <a:buChar char="o"/>
            </a:pPr>
            <a:r>
              <a:rPr lang="en" sz="2400" b="1">
                <a:solidFill>
                  <a:schemeClr val="dk2"/>
                </a:solidFill>
                <a:latin typeface="Nunito"/>
                <a:ea typeface="Nunito"/>
                <a:cs typeface="Nunito"/>
                <a:sym typeface="Nunito"/>
              </a:rPr>
              <a:t>Professional Development</a:t>
            </a:r>
            <a:endParaRPr sz="2400" b="1">
              <a:solidFill>
                <a:schemeClr val="dk2"/>
              </a:solidFill>
              <a:latin typeface="Nunito"/>
              <a:ea typeface="Nunito"/>
              <a:cs typeface="Nunito"/>
              <a:sym typeface="Nunito"/>
            </a:endParaRPr>
          </a:p>
          <a:p>
            <a:pPr marL="914400" lvl="1" indent="-381000" rtl="0">
              <a:lnSpc>
                <a:spcPct val="107916"/>
              </a:lnSpc>
              <a:spcBef>
                <a:spcPts val="0"/>
              </a:spcBef>
              <a:spcAft>
                <a:spcPts val="0"/>
              </a:spcAft>
              <a:buClr>
                <a:schemeClr val="dk2"/>
              </a:buClr>
              <a:buSzPts val="2400"/>
              <a:buFont typeface="Nunito"/>
              <a:buChar char="o"/>
            </a:pPr>
            <a:r>
              <a:rPr lang="en" sz="2400" b="1">
                <a:solidFill>
                  <a:schemeClr val="dk2"/>
                </a:solidFill>
                <a:latin typeface="Nunito"/>
                <a:ea typeface="Nunito"/>
                <a:cs typeface="Nunito"/>
                <a:sym typeface="Nunito"/>
              </a:rPr>
              <a:t>35 Hour</a:t>
            </a:r>
            <a:endParaRPr sz="2400" b="1">
              <a:solidFill>
                <a:schemeClr val="dk2"/>
              </a:solidFill>
              <a:latin typeface="Nunito"/>
              <a:ea typeface="Nunito"/>
              <a:cs typeface="Nunito"/>
              <a:sym typeface="Nunito"/>
            </a:endParaRPr>
          </a:p>
          <a:p>
            <a:pPr marL="457200" lvl="0" indent="0" rtl="0">
              <a:lnSpc>
                <a:spcPct val="107916"/>
              </a:lnSpc>
              <a:spcBef>
                <a:spcPts val="800"/>
              </a:spcBef>
              <a:spcAft>
                <a:spcPts val="800"/>
              </a:spcAft>
              <a:buNone/>
            </a:pPr>
            <a:endParaRPr sz="2400" b="1">
              <a:solidFill>
                <a:schemeClr val="dk2"/>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342</Words>
  <Application>Microsoft Office PowerPoint</Application>
  <PresentationFormat>On-screen Show (16:9)</PresentationFormat>
  <Paragraphs>64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Nunito</vt:lpstr>
      <vt:lpstr>Arial</vt:lpstr>
      <vt:lpstr>Source Sans Pro</vt:lpstr>
      <vt:lpstr>Raleway</vt:lpstr>
      <vt:lpstr>Noto Sans Symbols</vt:lpstr>
      <vt:lpstr>Plum</vt:lpstr>
      <vt:lpstr>Norton Teachers Association</vt:lpstr>
      <vt:lpstr>Simply- What is a Union?</vt:lpstr>
      <vt:lpstr>PowerPoint Presentation</vt:lpstr>
      <vt:lpstr>What the NTA Provides</vt:lpstr>
      <vt:lpstr>Who Represents My Voice?</vt:lpstr>
      <vt:lpstr>Who Represents My Voice?</vt:lpstr>
      <vt:lpstr>Something to BRAG about!</vt:lpstr>
      <vt:lpstr>Something to BRAG about!</vt:lpstr>
      <vt:lpstr>Something to BRAG about!</vt:lpstr>
      <vt:lpstr>Something to BRAG about!</vt:lpstr>
      <vt:lpstr>It is never too early to be an active member of the association! </vt:lpstr>
      <vt:lpstr>Websites to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Teachers Association</dc:title>
  <dc:creator>Alves, Sarah</dc:creator>
  <cp:lastModifiedBy>Alves, Sarah</cp:lastModifiedBy>
  <cp:revision>1</cp:revision>
  <dcterms:modified xsi:type="dcterms:W3CDTF">2018-08-27T14:26:53Z</dcterms:modified>
</cp:coreProperties>
</file>